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B1CBFD-55A7-4CF7-B573-BB6A04244283}" type="datetimeFigureOut">
              <a:rPr lang="en-US" smtClean="0"/>
              <a:t>30-10-2019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F6A83B-F1CB-42A3-A440-08A9E95603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PREPARED 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DR.VENUGOPAL.K.G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ASSOCIATE PROFESSOR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DEPT OF PHARMACY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SKHMC</a:t>
            </a:r>
          </a:p>
          <a:p>
            <a:pPr eaLnBrk="1" hangingPunct="1">
              <a:buFont typeface="Wingdings" pitchFamily="2" charset="2"/>
              <a:buNone/>
            </a:pPr>
            <a:endParaRPr lang="en-US" sz="400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PRESCRIPTION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838200"/>
            <a:ext cx="5562600" cy="28194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Directions to the patient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b="1" smtClean="0">
                <a:solidFill>
                  <a:srgbClr val="660066"/>
                </a:solidFill>
              </a:rPr>
              <a:t>'Signatura', or 'signa' means 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b="1" smtClean="0">
                <a:solidFill>
                  <a:srgbClr val="660066"/>
                </a:solidFill>
              </a:rPr>
              <a:t>'mark thou'.</a:t>
            </a:r>
            <a:r>
              <a:rPr lang="en-US" sz="3000" b="1" smtClean="0">
                <a:solidFill>
                  <a:srgbClr val="000066"/>
                </a:solidFill>
              </a:rPr>
              <a:t> Should be short, 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simple, comprehensible, 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complete regarding ...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2299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0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1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2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2296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7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324600" y="0"/>
            <a:ext cx="2819400" cy="533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 SIGNATURE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228600" y="3733800"/>
            <a:ext cx="8305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285750" eaLnBrk="1" hangingPunct="1">
              <a:lnSpc>
                <a:spcPct val="120000"/>
              </a:lnSpc>
              <a:buClr>
                <a:srgbClr val="660066"/>
              </a:buClr>
              <a:buFontTx/>
              <a:buChar char="•"/>
              <a:tabLst>
                <a:tab pos="400050" algn="l"/>
              </a:tabLst>
            </a:pPr>
            <a:r>
              <a:rPr lang="en-US" sz="3000" b="1">
                <a:solidFill>
                  <a:srgbClr val="000066"/>
                </a:solidFill>
              </a:rPr>
              <a:t> Mode of intake, route of administration   </a:t>
            </a:r>
          </a:p>
          <a:p>
            <a:pPr marL="400050" indent="-285750" eaLnBrk="1" hangingPunct="1">
              <a:lnSpc>
                <a:spcPct val="120000"/>
              </a:lnSpc>
              <a:buClr>
                <a:srgbClr val="660066"/>
              </a:buClr>
              <a:tabLst>
                <a:tab pos="400050" algn="l"/>
              </a:tabLst>
            </a:pPr>
            <a:r>
              <a:rPr lang="en-US" sz="3000" b="1">
                <a:solidFill>
                  <a:srgbClr val="000066"/>
                </a:solidFill>
              </a:rPr>
              <a:t>   and the time of intake of the medicine.</a:t>
            </a:r>
          </a:p>
          <a:p>
            <a:pPr marL="400050" indent="-285750" eaLnBrk="1" hangingPunct="1">
              <a:lnSpc>
                <a:spcPct val="120000"/>
              </a:lnSpc>
              <a:buClr>
                <a:srgbClr val="660066"/>
              </a:buClr>
              <a:tabLst>
                <a:tab pos="400050" algn="l"/>
              </a:tabLst>
            </a:pPr>
            <a:endParaRPr lang="en-US" sz="2000" b="1">
              <a:solidFill>
                <a:srgbClr val="000066"/>
              </a:solidFill>
            </a:endParaRPr>
          </a:p>
          <a:p>
            <a:pPr marL="400050" indent="-285750" eaLnBrk="1" hangingPunct="1">
              <a:lnSpc>
                <a:spcPct val="120000"/>
              </a:lnSpc>
              <a:buClr>
                <a:srgbClr val="660066"/>
              </a:buClr>
              <a:buFontTx/>
              <a:buChar char="•"/>
              <a:tabLst>
                <a:tab pos="400050" algn="l"/>
              </a:tabLst>
            </a:pPr>
            <a:r>
              <a:rPr lang="en-US" sz="3000" b="1">
                <a:solidFill>
                  <a:srgbClr val="000066"/>
                </a:solidFill>
              </a:rPr>
              <a:t> When to report.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81000" y="2403475"/>
            <a:ext cx="82454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buClr>
                <a:srgbClr val="660066"/>
              </a:buClr>
              <a:buFontTx/>
              <a:buChar char="•"/>
            </a:pPr>
            <a:r>
              <a:rPr lang="en-US" sz="3000" b="1">
                <a:solidFill>
                  <a:srgbClr val="000066"/>
                </a:solidFill>
              </a:rPr>
              <a:t>  Advice regarding </a:t>
            </a:r>
            <a:r>
              <a:rPr lang="en-US" sz="3000" b="1">
                <a:solidFill>
                  <a:srgbClr val="660066"/>
                </a:solidFill>
              </a:rPr>
              <a:t>diet and regimen.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  <a:buFontTx/>
              <a:buChar char="•"/>
            </a:pPr>
            <a:r>
              <a:rPr lang="en-US" sz="3000" b="1">
                <a:solidFill>
                  <a:srgbClr val="000066"/>
                </a:solidFill>
              </a:rPr>
              <a:t>  Any other instructions or caution to 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   the patient.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  <a:buFontTx/>
              <a:buChar char="•"/>
            </a:pPr>
            <a:r>
              <a:rPr lang="en-US" sz="3000" b="1">
                <a:solidFill>
                  <a:srgbClr val="000066"/>
                </a:solidFill>
              </a:rPr>
              <a:t>  These directions are to be transferred 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   by the pharmacist onto the label of the 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   container of dispensed medication.</a:t>
            </a:r>
            <a:endParaRPr lang="en-US" sz="3000">
              <a:solidFill>
                <a:srgbClr val="000066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3321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2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3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4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318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8534400" cy="44958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The signature of the physician with his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registration number, from the official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registration authority is essential as this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makes the prescription valid and authentic.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sz="2000" b="1" smtClean="0">
              <a:solidFill>
                <a:srgbClr val="000066"/>
              </a:solidFill>
            </a:endParaRP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Prescriptions are dated at the time they are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written and also when they are received and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filled in the pharmacy. The date is important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in establishing record of the patient.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4346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48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49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4343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4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5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40" name="Text Box 15"/>
          <p:cNvSpPr txBox="1">
            <a:spLocks noChangeArrowheads="1"/>
          </p:cNvSpPr>
          <p:nvPr/>
        </p:nvSpPr>
        <p:spPr bwMode="auto">
          <a:xfrm>
            <a:off x="2514600" y="609600"/>
            <a:ext cx="5926138" cy="1098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660066"/>
                </a:solidFill>
              </a:rPr>
              <a:t>Signature of the physician with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660066"/>
                </a:solidFill>
              </a:rPr>
              <a:t>date and registration number </a:t>
            </a:r>
            <a:endParaRPr lang="en-US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534400" cy="5257800"/>
          </a:xfrm>
        </p:spPr>
        <p:txBody>
          <a:bodyPr/>
          <a:lstStyle/>
          <a:p>
            <a:pPr eaLnBrk="1" hangingPunct="1">
              <a:buClr>
                <a:srgbClr val="660066"/>
              </a:buClr>
              <a:buSzTx/>
              <a:buFontTx/>
              <a:buChar char="•"/>
            </a:pPr>
            <a:r>
              <a:rPr lang="en-US" sz="3000" b="1" smtClean="0">
                <a:solidFill>
                  <a:srgbClr val="000066"/>
                </a:solidFill>
              </a:rPr>
              <a:t>Must always be written in a definite pattern. </a:t>
            </a:r>
          </a:p>
          <a:p>
            <a:pPr eaLnBrk="1" hangingPunct="1">
              <a:buClr>
                <a:srgbClr val="660066"/>
              </a:buClr>
              <a:buSzTx/>
              <a:buFontTx/>
              <a:buChar char="•"/>
            </a:pPr>
            <a:r>
              <a:rPr lang="en-US" sz="3000" b="1" smtClean="0">
                <a:solidFill>
                  <a:srgbClr val="000066"/>
                </a:solidFill>
              </a:rPr>
              <a:t>Should be legible, and neatly written, so as to be easily interpreted.</a:t>
            </a:r>
          </a:p>
          <a:p>
            <a:pPr eaLnBrk="1" hangingPunct="1">
              <a:buClr>
                <a:srgbClr val="660066"/>
              </a:buClr>
              <a:buSzTx/>
              <a:buFontTx/>
              <a:buChar char="•"/>
            </a:pPr>
            <a:r>
              <a:rPr lang="en-US" sz="3000" b="1" smtClean="0">
                <a:solidFill>
                  <a:srgbClr val="000066"/>
                </a:solidFill>
              </a:rPr>
              <a:t>Information should be complete, accurate and unambiguous.</a:t>
            </a:r>
          </a:p>
          <a:p>
            <a:pPr eaLnBrk="1" hangingPunct="1">
              <a:buClr>
                <a:srgbClr val="660066"/>
              </a:buClr>
              <a:buSzTx/>
              <a:buFontTx/>
              <a:buChar char="•"/>
            </a:pPr>
            <a:r>
              <a:rPr lang="en-US" sz="3000" b="1" smtClean="0">
                <a:solidFill>
                  <a:srgbClr val="000066"/>
                </a:solidFill>
              </a:rPr>
              <a:t>Physician should avoid prescribing inimical and unhomoeopathic medicines. </a:t>
            </a:r>
          </a:p>
          <a:p>
            <a:pPr eaLnBrk="1" hangingPunct="1">
              <a:buClr>
                <a:srgbClr val="660066"/>
              </a:buClr>
              <a:buSzTx/>
              <a:buFontTx/>
              <a:buChar char="•"/>
            </a:pPr>
            <a:r>
              <a:rPr lang="en-US" sz="3000" b="1" smtClean="0">
                <a:solidFill>
                  <a:srgbClr val="000066"/>
                </a:solidFill>
              </a:rPr>
              <a:t>May be written in simple form or in Latin.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5370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1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2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3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367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895600" y="0"/>
            <a:ext cx="6248400" cy="533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 PRESCRIPTION 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7391400" cy="3657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Use of Latin abbreviations is mainly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in subscription and signa portion of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prescriptions.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660066"/>
                </a:solidFill>
              </a:rPr>
              <a:t>Nowadays prescriptions are frequently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660066"/>
                </a:solidFill>
              </a:rPr>
              <a:t>written in English.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6393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394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395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396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6390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85507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buClr>
                <a:srgbClr val="660066"/>
              </a:buClr>
              <a:buFontTx/>
              <a:buChar char="•"/>
            </a:pPr>
            <a:r>
              <a:rPr lang="en-US" sz="3000" b="1">
                <a:solidFill>
                  <a:srgbClr val="000066"/>
                </a:solidFill>
              </a:rPr>
              <a:t>  Pharmacists in all countries understand it.</a:t>
            </a:r>
          </a:p>
          <a:p>
            <a:pPr eaLnBrk="1" hangingPunct="1">
              <a:lnSpc>
                <a:spcPct val="110000"/>
              </a:lnSpc>
              <a:buClr>
                <a:srgbClr val="660066"/>
              </a:buClr>
              <a:buFontTx/>
              <a:buChar char="•"/>
            </a:pPr>
            <a:r>
              <a:rPr lang="en-US" sz="3000" b="1">
                <a:solidFill>
                  <a:srgbClr val="000066"/>
                </a:solidFill>
              </a:rPr>
              <a:t>  Latin forms a healthy shorthand for the </a:t>
            </a:r>
          </a:p>
          <a:p>
            <a:pPr eaLnBrk="1" hangingPunct="1">
              <a:lnSpc>
                <a:spcPct val="110000"/>
              </a:lnSpc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   busy practitioner.</a:t>
            </a:r>
          </a:p>
          <a:p>
            <a:pPr eaLnBrk="1" hangingPunct="1">
              <a:lnSpc>
                <a:spcPct val="110000"/>
              </a:lnSpc>
              <a:buClr>
                <a:srgbClr val="660066"/>
              </a:buClr>
              <a:buFontTx/>
              <a:buChar char="•"/>
            </a:pPr>
            <a:r>
              <a:rPr lang="en-US" sz="3000" b="1">
                <a:solidFill>
                  <a:srgbClr val="000066"/>
                </a:solidFill>
              </a:rPr>
              <a:t>  Hence Latin names are used for directions </a:t>
            </a:r>
          </a:p>
          <a:p>
            <a:pPr eaLnBrk="1" hangingPunct="1">
              <a:lnSpc>
                <a:spcPct val="110000"/>
              </a:lnSpc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   to the dispenser. He must write the </a:t>
            </a:r>
          </a:p>
          <a:p>
            <a:pPr eaLnBrk="1" hangingPunct="1">
              <a:lnSpc>
                <a:spcPct val="110000"/>
              </a:lnSpc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   directions on the label either in English or </a:t>
            </a:r>
          </a:p>
          <a:p>
            <a:pPr eaLnBrk="1" hangingPunct="1">
              <a:lnSpc>
                <a:spcPct val="110000"/>
              </a:lnSpc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   in the local language. But, when in doubt, </a:t>
            </a:r>
          </a:p>
          <a:p>
            <a:pPr eaLnBrk="1" hangingPunct="1">
              <a:lnSpc>
                <a:spcPct val="110000"/>
              </a:lnSpc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   write in simple form. </a:t>
            </a:r>
            <a:endParaRPr lang="en-US" sz="3000">
              <a:solidFill>
                <a:srgbClr val="000066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7418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19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0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1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7415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6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2" name="Text Box 16"/>
          <p:cNvSpPr txBox="1">
            <a:spLocks noChangeArrowheads="1"/>
          </p:cNvSpPr>
          <p:nvPr/>
        </p:nvSpPr>
        <p:spPr bwMode="auto">
          <a:xfrm>
            <a:off x="2514600" y="533400"/>
            <a:ext cx="5162550" cy="1098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buClr>
                <a:srgbClr val="FFCC00"/>
              </a:buClr>
              <a:buSzPct val="120000"/>
            </a:pPr>
            <a:r>
              <a:rPr lang="en-US" sz="3000" b="1">
                <a:solidFill>
                  <a:srgbClr val="660066"/>
                </a:solidFill>
              </a:rPr>
              <a:t>The arguments for the </a:t>
            </a:r>
          </a:p>
          <a:p>
            <a:pPr eaLnBrk="1" hangingPunct="1">
              <a:lnSpc>
                <a:spcPct val="110000"/>
              </a:lnSpc>
              <a:buClr>
                <a:srgbClr val="FFCC00"/>
              </a:buClr>
              <a:buSzPct val="120000"/>
            </a:pPr>
            <a:r>
              <a:rPr lang="en-US" sz="3000" b="1">
                <a:solidFill>
                  <a:srgbClr val="660066"/>
                </a:solidFill>
              </a:rPr>
              <a:t>continued use of Latin are :</a:t>
            </a:r>
            <a:endParaRPr lang="en-US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2296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10000"/>
              </a:spcBef>
              <a:buClr>
                <a:srgbClr val="660066"/>
              </a:buClr>
              <a:buSzTx/>
              <a:buFontTx/>
              <a:buChar char="•"/>
            </a:pPr>
            <a:r>
              <a:rPr lang="en-US" sz="3000" b="1" smtClean="0">
                <a:solidFill>
                  <a:srgbClr val="000066"/>
                </a:solidFill>
              </a:rPr>
              <a:t>In hospitals, principles underlying dispensing for </a:t>
            </a:r>
            <a:r>
              <a:rPr lang="en-US" sz="3000" b="1" smtClean="0">
                <a:solidFill>
                  <a:srgbClr val="660066"/>
                </a:solidFill>
              </a:rPr>
              <a:t>out-patients </a:t>
            </a:r>
            <a:r>
              <a:rPr lang="en-US" sz="3000" b="1" smtClean="0">
                <a:solidFill>
                  <a:srgbClr val="000066"/>
                </a:solidFill>
              </a:rPr>
              <a:t>are essentially the same as those in routine dispensing. The main difference is that, the length of time and duration of the treatment is specified rather than the actual quantity 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Clr>
                <a:srgbClr val="660066"/>
              </a:buClr>
              <a:buSzTx/>
              <a:buFontTx/>
              <a:buNone/>
            </a:pPr>
            <a:r>
              <a:rPr lang="en-US" sz="3000" b="1" smtClean="0">
                <a:solidFill>
                  <a:srgbClr val="000066"/>
                </a:solidFill>
              </a:rPr>
              <a:t>	of the medicine that is to be supplied.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8442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3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4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5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8439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0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1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124200" y="0"/>
            <a:ext cx="6019800" cy="533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 HOSPITAL  PRESCRIPTIONS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32167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04813" eaLnBrk="1" hangingPunct="1">
              <a:spcBef>
                <a:spcPct val="10000"/>
              </a:spcBef>
              <a:buClr>
                <a:srgbClr val="660066"/>
              </a:buClr>
              <a:buFontTx/>
              <a:buChar char="•"/>
            </a:pPr>
            <a:r>
              <a:rPr lang="en-US" sz="3000" b="1">
                <a:solidFill>
                  <a:srgbClr val="000066"/>
                </a:solidFill>
              </a:rPr>
              <a:t>Prescriptions for in- patients are written </a:t>
            </a:r>
          </a:p>
          <a:p>
            <a:pPr indent="404813" eaLnBrk="1" hangingPunct="1">
              <a:spcBef>
                <a:spcPct val="10000"/>
              </a:spcBef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on the in-patient case-sheets under the </a:t>
            </a:r>
          </a:p>
          <a:p>
            <a:pPr indent="404813" eaLnBrk="1" hangingPunct="1">
              <a:spcBef>
                <a:spcPct val="10000"/>
              </a:spcBef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follow-up record and on a sheet where the </a:t>
            </a:r>
          </a:p>
          <a:p>
            <a:pPr indent="404813" eaLnBrk="1" hangingPunct="1">
              <a:spcBef>
                <a:spcPct val="10000"/>
              </a:spcBef>
              <a:buClr>
                <a:srgbClr val="660066"/>
              </a:buClr>
            </a:pPr>
            <a:r>
              <a:rPr lang="en-US" sz="3000" b="1">
                <a:solidFill>
                  <a:srgbClr val="000066"/>
                </a:solidFill>
              </a:rPr>
              <a:t>daily record of medicines administered to </a:t>
            </a:r>
          </a:p>
          <a:p>
            <a:pPr indent="404813" eaLnBrk="1" hangingPunct="1">
              <a:spcBef>
                <a:spcPct val="10000"/>
              </a:spcBef>
            </a:pPr>
            <a:r>
              <a:rPr lang="en-US" sz="3000" b="1">
                <a:solidFill>
                  <a:srgbClr val="000066"/>
                </a:solidFill>
              </a:rPr>
              <a:t>the patient is kept. This is called the</a:t>
            </a:r>
            <a:endParaRPr lang="en-US" sz="3000" b="1" i="1">
              <a:solidFill>
                <a:srgbClr val="000066"/>
              </a:solidFill>
            </a:endParaRPr>
          </a:p>
          <a:p>
            <a:pPr indent="404813" eaLnBrk="1" hangingPunct="1">
              <a:spcBef>
                <a:spcPct val="10000"/>
              </a:spcBef>
            </a:pPr>
            <a:r>
              <a:rPr lang="en-US" sz="3000" b="1">
                <a:solidFill>
                  <a:srgbClr val="660066"/>
                </a:solidFill>
              </a:rPr>
              <a:t>‘ Physician's Order Sheet '.</a:t>
            </a:r>
            <a:r>
              <a:rPr lang="en-US" sz="3000" b="1">
                <a:solidFill>
                  <a:srgbClr val="000066"/>
                </a:solidFill>
              </a:rPr>
              <a:t> This in turn </a:t>
            </a:r>
          </a:p>
          <a:p>
            <a:pPr indent="404813" eaLnBrk="1" hangingPunct="1">
              <a:spcBef>
                <a:spcPct val="10000"/>
              </a:spcBef>
            </a:pPr>
            <a:r>
              <a:rPr lang="en-US" sz="3000" b="1">
                <a:solidFill>
                  <a:srgbClr val="000066"/>
                </a:solidFill>
              </a:rPr>
              <a:t>is sent to the hospital pharmacy for </a:t>
            </a:r>
          </a:p>
          <a:p>
            <a:pPr indent="404813" eaLnBrk="1" hangingPunct="1">
              <a:spcBef>
                <a:spcPct val="10000"/>
              </a:spcBef>
            </a:pPr>
            <a:r>
              <a:rPr lang="en-US" sz="3000" b="1">
                <a:solidFill>
                  <a:srgbClr val="000066"/>
                </a:solidFill>
              </a:rPr>
              <a:t>dispensing.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9466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67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68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69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9463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4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5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460" name="Text Box 16"/>
          <p:cNvSpPr txBox="1">
            <a:spLocks noChangeArrowheads="1"/>
          </p:cNvSpPr>
          <p:nvPr/>
        </p:nvSpPr>
        <p:spPr bwMode="auto">
          <a:xfrm>
            <a:off x="2133600" y="533400"/>
            <a:ext cx="655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114300"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FontTx/>
              <a:buChar char="•"/>
            </a:pPr>
            <a:r>
              <a:rPr lang="en-US" sz="3000" b="1">
                <a:solidFill>
                  <a:srgbClr val="660066"/>
                </a:solidFill>
              </a:rPr>
              <a:t> For in-patients, supply of drugs </a:t>
            </a:r>
          </a:p>
          <a:p>
            <a:pPr marL="114300" indent="114300"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</a:pPr>
            <a:r>
              <a:rPr lang="en-US" sz="3000" b="1">
                <a:solidFill>
                  <a:srgbClr val="660066"/>
                </a:solidFill>
              </a:rPr>
              <a:t> in hospital has a different form </a:t>
            </a:r>
          </a:p>
          <a:p>
            <a:pPr marL="114300" indent="114300"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</a:pPr>
            <a:r>
              <a:rPr lang="en-US" sz="3000" b="1">
                <a:solidFill>
                  <a:srgbClr val="660066"/>
                </a:solidFill>
              </a:rPr>
              <a:t> of dispensing.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Clr>
                <a:srgbClr val="660066"/>
              </a:buClr>
              <a:buSzTx/>
              <a:buFontTx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Name and strength of the dispensed medication should be recorded on the prescription label unless otherwise directed by the prescriber.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  <a:buSzTx/>
              <a:buFontTx/>
              <a:buChar char="•"/>
              <a:defRPr/>
            </a:pPr>
            <a:endParaRPr lang="en-US" sz="105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660066"/>
              </a:buClr>
              <a:buSzTx/>
              <a:buFontTx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Whenever possible, specific times of the day for drug administration should be indicated.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</a:rPr>
              <a:t>GUIDELINES FOR PRESCRIBERS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65125" y="2057400"/>
            <a:ext cx="83216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buClr>
                <a:srgbClr val="660066"/>
              </a:buClr>
              <a:buFontTx/>
              <a:buChar char="•"/>
            </a:pPr>
            <a:r>
              <a:rPr lang="en-US" sz="3200" b="1">
                <a:solidFill>
                  <a:srgbClr val="000066"/>
                </a:solidFill>
              </a:rPr>
              <a:t>  Use of potentially confusing </a:t>
            </a:r>
          </a:p>
          <a:p>
            <a:pPr eaLnBrk="1" hangingPunct="1">
              <a:lnSpc>
                <a:spcPct val="140000"/>
              </a:lnSpc>
              <a:buClr>
                <a:srgbClr val="660066"/>
              </a:buClr>
            </a:pPr>
            <a:r>
              <a:rPr lang="en-US" sz="3200" b="1">
                <a:solidFill>
                  <a:srgbClr val="000066"/>
                </a:solidFill>
              </a:rPr>
              <a:t>   abbreviations should be discouraged.</a:t>
            </a:r>
          </a:p>
          <a:p>
            <a:pPr eaLnBrk="1" hangingPunct="1">
              <a:lnSpc>
                <a:spcPct val="140000"/>
              </a:lnSpc>
              <a:buClr>
                <a:srgbClr val="660066"/>
              </a:buClr>
              <a:buFontTx/>
              <a:buChar char="•"/>
            </a:pPr>
            <a:r>
              <a:rPr lang="en-US" sz="3200" b="1">
                <a:solidFill>
                  <a:srgbClr val="000066"/>
                </a:solidFill>
              </a:rPr>
              <a:t>  Vague instructions that are confusing </a:t>
            </a:r>
          </a:p>
          <a:p>
            <a:pPr eaLnBrk="1" hangingPunct="1">
              <a:lnSpc>
                <a:spcPct val="140000"/>
              </a:lnSpc>
              <a:buClr>
                <a:srgbClr val="660066"/>
              </a:buClr>
            </a:pPr>
            <a:r>
              <a:rPr lang="en-US" sz="3200" b="1">
                <a:solidFill>
                  <a:srgbClr val="000066"/>
                </a:solidFill>
              </a:rPr>
              <a:t>    to patient are to be avoided.</a:t>
            </a:r>
          </a:p>
          <a:p>
            <a:pPr eaLnBrk="1" hangingPunct="1">
              <a:lnSpc>
                <a:spcPct val="140000"/>
              </a:lnSpc>
              <a:buClr>
                <a:srgbClr val="660066"/>
              </a:buClr>
              <a:buFontTx/>
              <a:buChar char="•"/>
            </a:pPr>
            <a:r>
              <a:rPr lang="en-US" sz="3200" b="1">
                <a:solidFill>
                  <a:srgbClr val="000066"/>
                </a:solidFill>
              </a:rPr>
              <a:t>  Metric system of weights should be </a:t>
            </a:r>
          </a:p>
          <a:p>
            <a:pPr eaLnBrk="1" hangingPunct="1">
              <a:lnSpc>
                <a:spcPct val="140000"/>
              </a:lnSpc>
              <a:buClr>
                <a:srgbClr val="660066"/>
              </a:buClr>
            </a:pPr>
            <a:r>
              <a:rPr lang="en-US" sz="3200" b="1">
                <a:solidFill>
                  <a:srgbClr val="000066"/>
                </a:solidFill>
              </a:rPr>
              <a:t>   used.</a:t>
            </a:r>
            <a:endParaRPr lang="en-US" sz="3200">
              <a:solidFill>
                <a:srgbClr val="000066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21513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4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5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6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1510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1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2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819400"/>
            <a:ext cx="7696200" cy="3429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A prescription is a written document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(order) given by a physician to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dispenser for preparation of required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medication as well as instructions about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the mode of intake, for a particular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patient, at a particular time.</a:t>
            </a:r>
          </a:p>
          <a:p>
            <a:pPr eaLnBrk="1" hangingPunct="1">
              <a:buFont typeface="Wingdings" pitchFamily="2" charset="2"/>
              <a:buNone/>
            </a:pPr>
            <a:endParaRPr lang="en-US" sz="3000" b="1" smtClean="0">
              <a:solidFill>
                <a:srgbClr val="000066"/>
              </a:solidFill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2362200" y="533400"/>
            <a:ext cx="640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660066"/>
                </a:solidFill>
              </a:rPr>
              <a:t>'Prescription'</a:t>
            </a:r>
            <a:r>
              <a:rPr lang="en-US" sz="3000" b="1"/>
              <a:t> </a:t>
            </a:r>
            <a:r>
              <a:rPr lang="en-US" sz="3000" b="1">
                <a:solidFill>
                  <a:srgbClr val="000066"/>
                </a:solidFill>
              </a:rPr>
              <a:t>is derived from the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Latin word</a:t>
            </a:r>
            <a:r>
              <a:rPr lang="en-US" sz="3000" b="1"/>
              <a:t> </a:t>
            </a:r>
            <a:r>
              <a:rPr lang="en-US" sz="3000" b="1">
                <a:solidFill>
                  <a:srgbClr val="660066"/>
                </a:solidFill>
              </a:rPr>
              <a:t>'prescripto'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(pre - before; scripto – write)</a:t>
            </a:r>
            <a:r>
              <a:rPr lang="en-US" sz="3000" b="1"/>
              <a:t>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4106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07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08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09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3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7924800" cy="4419600"/>
          </a:xfrm>
        </p:spPr>
        <p:txBody>
          <a:bodyPr/>
          <a:lstStyle/>
          <a:p>
            <a:pPr marL="571500" indent="-457200" eaLnBrk="1" hangingPunct="1">
              <a:lnSpc>
                <a:spcPct val="110000"/>
              </a:lnSpc>
              <a:spcBef>
                <a:spcPct val="5000"/>
              </a:spcBef>
              <a:buClr>
                <a:srgbClr val="660066"/>
              </a:buClr>
              <a:buSzTx/>
              <a:buFontTx/>
              <a:buChar char="•"/>
            </a:pPr>
            <a:r>
              <a:rPr lang="en-US" sz="3000" b="1" smtClean="0">
                <a:solidFill>
                  <a:srgbClr val="000066"/>
                </a:solidFill>
              </a:rPr>
              <a:t>A prescription should be received without any discussion or comment over it regarding the merits and demerits of its therapeutic efficiency. </a:t>
            </a:r>
          </a:p>
          <a:p>
            <a:pPr marL="571500" indent="-457200" eaLnBrk="1" hangingPunct="1">
              <a:lnSpc>
                <a:spcPct val="110000"/>
              </a:lnSpc>
              <a:spcBef>
                <a:spcPct val="5000"/>
              </a:spcBef>
              <a:buClr>
                <a:srgbClr val="660066"/>
              </a:buClr>
              <a:buSzTx/>
              <a:buFontTx/>
              <a:buChar char="•"/>
            </a:pPr>
            <a:r>
              <a:rPr lang="en-US" sz="3000" b="1" smtClean="0">
                <a:solidFill>
                  <a:srgbClr val="000066"/>
                </a:solidFill>
              </a:rPr>
              <a:t>The pharmacist should not add, omit or substitute the composition and nature of the prescription without consent of the prescriber.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22538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39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40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41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2535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6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7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352800" y="0"/>
            <a:ext cx="5791200" cy="9906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algn="r" eaLnBrk="1" hangingPunct="1">
              <a:defRPr/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GUIDELINES  FOR THE DISPENSING  PHARMACIST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2454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buClr>
                <a:srgbClr val="660066"/>
              </a:buClr>
              <a:buFontTx/>
              <a:buChar char="•"/>
            </a:pPr>
            <a:r>
              <a:rPr lang="en-US" sz="3200" b="1">
                <a:solidFill>
                  <a:srgbClr val="000066"/>
                </a:solidFill>
              </a:rPr>
              <a:t>  Pharmacists should also indicate on 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</a:pPr>
            <a:r>
              <a:rPr lang="en-US" sz="3200" b="1">
                <a:solidFill>
                  <a:srgbClr val="000066"/>
                </a:solidFill>
              </a:rPr>
              <a:t>    the label - </a:t>
            </a:r>
            <a:r>
              <a:rPr lang="en-US" sz="3200" b="1">
                <a:solidFill>
                  <a:srgbClr val="660066"/>
                </a:solidFill>
              </a:rPr>
              <a:t>name, address, telephone 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</a:pPr>
            <a:r>
              <a:rPr lang="en-US" sz="3200" b="1">
                <a:solidFill>
                  <a:srgbClr val="660066"/>
                </a:solidFill>
              </a:rPr>
              <a:t>    number of the pharmacy. 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</a:pPr>
            <a:endParaRPr lang="en-US" sz="2000" b="1">
              <a:solidFill>
                <a:srgbClr val="660066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660066"/>
              </a:buClr>
              <a:buFontTx/>
              <a:buChar char="•"/>
            </a:pPr>
            <a:r>
              <a:rPr lang="en-US" sz="3200" b="1">
                <a:solidFill>
                  <a:srgbClr val="000066"/>
                </a:solidFill>
              </a:rPr>
              <a:t>  Directions for storage of the dispensed </a:t>
            </a:r>
          </a:p>
          <a:p>
            <a:pPr eaLnBrk="1" hangingPunct="1">
              <a:lnSpc>
                <a:spcPct val="120000"/>
              </a:lnSpc>
              <a:buClr>
                <a:srgbClr val="660066"/>
              </a:buClr>
            </a:pPr>
            <a:r>
              <a:rPr lang="en-US" sz="3200" b="1">
                <a:solidFill>
                  <a:srgbClr val="000066"/>
                </a:solidFill>
              </a:rPr>
              <a:t>    medication should also be mentioned.</a:t>
            </a:r>
            <a:endParaRPr lang="en-US" sz="3200">
              <a:solidFill>
                <a:srgbClr val="000066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23561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2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3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4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3558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9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0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960438"/>
            <a:ext cx="6172200" cy="4983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000" b="1" smtClean="0">
                <a:solidFill>
                  <a:srgbClr val="000066"/>
                </a:solidFill>
              </a:rPr>
              <a:t>#001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For,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Mrs. ABC, </a:t>
            </a:r>
            <a:r>
              <a:rPr lang="fr-FR" sz="3000" b="1" smtClean="0">
                <a:solidFill>
                  <a:srgbClr val="000066"/>
                </a:solidFill>
              </a:rPr>
              <a:t>Age - 35 yrs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3000" b="1" smtClean="0">
                <a:solidFill>
                  <a:srgbClr val="000066"/>
                </a:solidFill>
              </a:rPr>
              <a:t>B-205, Adelphi, Lokhandwala,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3000" b="1" smtClean="0">
                <a:solidFill>
                  <a:srgbClr val="000066"/>
                </a:solidFill>
              </a:rPr>
              <a:t>Mumbai 53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660066"/>
                </a:solidFill>
              </a:rPr>
              <a:t>Rx</a:t>
            </a:r>
            <a:r>
              <a:rPr lang="fr-FR" sz="3000" b="1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3000" b="1" smtClean="0">
                <a:solidFill>
                  <a:srgbClr val="000066"/>
                </a:solidFill>
              </a:rPr>
              <a:t>				</a:t>
            </a:r>
            <a:r>
              <a:rPr lang="fr-FR" sz="2800" b="1" i="1" smtClean="0">
                <a:solidFill>
                  <a:srgbClr val="660066"/>
                </a:solidFill>
              </a:rPr>
              <a:t>(superscription)</a:t>
            </a:r>
            <a:r>
              <a:rPr lang="fr-FR" sz="2800" b="1" smtClean="0">
                <a:solidFill>
                  <a:srgbClr val="000066"/>
                </a:solidFill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b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3000" b="1" smtClean="0">
                <a:solidFill>
                  <a:srgbClr val="000066"/>
                </a:solidFill>
              </a:rPr>
              <a:t>Merc sol 200, 2 drops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Distilled water 30 ml          </a:t>
            </a:r>
            <a:r>
              <a:rPr lang="en-US" sz="3000" b="1" i="1" smtClean="0">
                <a:solidFill>
                  <a:srgbClr val="000066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b="1" i="1" smtClean="0">
                <a:solidFill>
                  <a:srgbClr val="000066"/>
                </a:solidFill>
              </a:rPr>
              <a:t>				</a:t>
            </a:r>
            <a:r>
              <a:rPr lang="en-US" sz="2800" b="1" i="1" smtClean="0">
                <a:solidFill>
                  <a:srgbClr val="660066"/>
                </a:solidFill>
              </a:rPr>
              <a:t>(inscription)</a:t>
            </a:r>
            <a:r>
              <a:rPr lang="en-US" sz="2800" b="1" smtClean="0">
                <a:solidFill>
                  <a:srgbClr val="000066"/>
                </a:solidFill>
              </a:rPr>
              <a:t> 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24586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87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88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89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4583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657600" y="0"/>
            <a:ext cx="5486400" cy="533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  SAMPLE  PRESCRIPTION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533400"/>
            <a:ext cx="59436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66"/>
                </a:solidFill>
              </a:rPr>
              <a:t>Mix and stir well.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0066"/>
                </a:solidFill>
              </a:rPr>
              <a:t>Put six marks.</a:t>
            </a:r>
            <a:r>
              <a:rPr lang="en-US" b="1" smtClean="0">
                <a:solidFill>
                  <a:srgbClr val="00FFFF"/>
                </a:solidFill>
              </a:rPr>
              <a:t>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FFFF"/>
                </a:solidFill>
              </a:rPr>
              <a:t>				</a:t>
            </a:r>
            <a:r>
              <a:rPr lang="en-US" sz="2800" b="1" i="1" smtClean="0">
                <a:solidFill>
                  <a:srgbClr val="660066"/>
                </a:solidFill>
              </a:rPr>
              <a:t>(subscription)</a:t>
            </a:r>
            <a:r>
              <a:rPr lang="en-US" sz="3000" b="1" smtClean="0">
                <a:solidFill>
                  <a:srgbClr val="660066"/>
                </a:solidFill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000" b="1" smtClean="0">
              <a:solidFill>
                <a:srgbClr val="660066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25610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11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12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13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5607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04" name="Text Box 26"/>
          <p:cNvSpPr txBox="1">
            <a:spLocks noChangeArrowheads="1"/>
          </p:cNvSpPr>
          <p:nvPr/>
        </p:nvSpPr>
        <p:spPr bwMode="auto">
          <a:xfrm>
            <a:off x="914400" y="2374900"/>
            <a:ext cx="7742238" cy="4025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To be taken every two hours, on empty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stomach. Stop when improvement starts.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Have a liquid diet. Report tomorrow.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3000" b="1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3000" b="1">
                <a:solidFill>
                  <a:srgbClr val="000066"/>
                </a:solidFill>
              </a:rPr>
              <a:t>Dr. XYZ, </a:t>
            </a:r>
            <a:r>
              <a:rPr lang="en-GB" sz="2600" b="1">
                <a:solidFill>
                  <a:srgbClr val="000066"/>
                </a:solidFill>
              </a:rPr>
              <a:t>B.H.M.S.[Bom]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3000" b="1">
                <a:solidFill>
                  <a:srgbClr val="000066"/>
                </a:solidFill>
              </a:rPr>
              <a:t>Reg no. 000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3000" b="1">
                <a:solidFill>
                  <a:srgbClr val="000066"/>
                </a:solidFill>
              </a:rPr>
              <a:t>Dt : </a:t>
            </a:r>
            <a:r>
              <a:rPr lang="en-US" sz="3000" b="1">
                <a:solidFill>
                  <a:srgbClr val="000066"/>
                </a:solidFill>
              </a:rPr>
              <a:t>             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				</a:t>
            </a:r>
            <a:r>
              <a:rPr lang="en-US" sz="3000" b="1" i="1">
                <a:solidFill>
                  <a:srgbClr val="000066"/>
                </a:solidFill>
              </a:rPr>
              <a:t>	      </a:t>
            </a:r>
            <a:r>
              <a:rPr lang="en-US" sz="2800" b="1" i="1">
                <a:solidFill>
                  <a:srgbClr val="660066"/>
                </a:solidFill>
              </a:rPr>
              <a:t>(signature)</a:t>
            </a:r>
            <a:endParaRPr lang="en-US" sz="280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819400"/>
            <a:ext cx="7467600" cy="2971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It is the pharmacist's responsibility to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provide the medication needs of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patient. Pharmacists should maintain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the trust of the prescriber and patient.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660066"/>
                </a:solidFill>
              </a:rPr>
              <a:t>This includes maintaining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660066"/>
                </a:solidFill>
              </a:rPr>
              <a:t>confidentiality.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04800"/>
            <a:ext cx="8991600" cy="6400800"/>
            <a:chOff x="0" y="192"/>
            <a:chExt cx="5664" cy="4032"/>
          </a:xfrm>
        </p:grpSpPr>
        <p:sp>
          <p:nvSpPr>
            <p:cNvPr id="5129" name="Line 7"/>
            <p:cNvSpPr>
              <a:spLocks noChangeShapeType="1"/>
            </p:cNvSpPr>
            <p:nvPr/>
          </p:nvSpPr>
          <p:spPr bwMode="auto">
            <a:xfrm>
              <a:off x="432" y="1008"/>
              <a:ext cx="0" cy="3216"/>
            </a:xfrm>
            <a:prstGeom prst="line">
              <a:avLst/>
            </a:prstGeom>
            <a:noFill/>
            <a:ln w="12700" cap="sq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0" name="Line 8"/>
            <p:cNvSpPr>
              <a:spLocks noChangeShapeType="1"/>
            </p:cNvSpPr>
            <p:nvPr/>
          </p:nvSpPr>
          <p:spPr bwMode="auto">
            <a:xfrm>
              <a:off x="432" y="4224"/>
              <a:ext cx="5232" cy="0"/>
            </a:xfrm>
            <a:prstGeom prst="line">
              <a:avLst/>
            </a:prstGeom>
            <a:noFill/>
            <a:ln w="12700" cap="sq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 flipV="1">
              <a:off x="5664" y="192"/>
              <a:ext cx="0" cy="4032"/>
            </a:xfrm>
            <a:prstGeom prst="line">
              <a:avLst/>
            </a:prstGeom>
            <a:noFill/>
            <a:ln w="12700" cap="sq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>
              <a:off x="0" y="192"/>
              <a:ext cx="5664" cy="0"/>
            </a:xfrm>
            <a:prstGeom prst="line">
              <a:avLst/>
            </a:prstGeom>
            <a:noFill/>
            <a:ln w="12700" cap="sq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6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432" cy="192"/>
            </a:xfrm>
            <a:prstGeom prst="rect">
              <a:avLst/>
            </a:prstGeom>
            <a:solidFill>
              <a:srgbClr val="2256BE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13"/>
            <p:cNvSpPr>
              <a:spLocks noChangeArrowheads="1"/>
            </p:cNvSpPr>
            <p:nvPr/>
          </p:nvSpPr>
          <p:spPr bwMode="auto">
            <a:xfrm>
              <a:off x="5520" y="4128"/>
              <a:ext cx="240" cy="192"/>
            </a:xfrm>
            <a:prstGeom prst="rect">
              <a:avLst/>
            </a:prstGeom>
            <a:solidFill>
              <a:srgbClr val="2256BE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14"/>
            <p:cNvSpPr>
              <a:spLocks noChangeArrowheads="1"/>
            </p:cNvSpPr>
            <p:nvPr/>
          </p:nvSpPr>
          <p:spPr bwMode="auto">
            <a:xfrm>
              <a:off x="0" y="144"/>
              <a:ext cx="48" cy="4176"/>
            </a:xfrm>
            <a:prstGeom prst="rect">
              <a:avLst/>
            </a:prstGeom>
            <a:solidFill>
              <a:srgbClr val="2256BE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Text Box 15"/>
          <p:cNvSpPr txBox="1">
            <a:spLocks noChangeArrowheads="1"/>
          </p:cNvSpPr>
          <p:nvPr/>
        </p:nvSpPr>
        <p:spPr bwMode="auto">
          <a:xfrm>
            <a:off x="2514600" y="617538"/>
            <a:ext cx="5807075" cy="20494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200" b="1">
                <a:solidFill>
                  <a:srgbClr val="660066"/>
                </a:solidFill>
              </a:rPr>
              <a:t>Prescription is a part of the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200" b="1">
                <a:solidFill>
                  <a:srgbClr val="660066"/>
                </a:solidFill>
              </a:rPr>
              <a:t>professional relationship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200" b="1">
                <a:solidFill>
                  <a:srgbClr val="660066"/>
                </a:solidFill>
              </a:rPr>
              <a:t>between the prescriber,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200" b="1">
                <a:solidFill>
                  <a:srgbClr val="660066"/>
                </a:solidFill>
              </a:rPr>
              <a:t>pharmacist and the patient. </a:t>
            </a:r>
          </a:p>
          <a:p>
            <a:pPr>
              <a:lnSpc>
                <a:spcPct val="75000"/>
              </a:lnSpc>
            </a:pPr>
            <a:endParaRPr lang="en-US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5257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000066"/>
                </a:solidFill>
              </a:rPr>
              <a:t>Prescriptions are usually written on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000066"/>
                </a:solidFill>
              </a:rPr>
              <a:t>printed forms, usually in the form of a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000066"/>
                </a:solidFill>
              </a:rPr>
              <a:t>pad and imprinted with the name,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000066"/>
                </a:solidFill>
              </a:rPr>
              <a:t>address, telephone number, registration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000066"/>
                </a:solidFill>
              </a:rPr>
              <a:t>number and other relevant information.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2000" b="1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660066"/>
                </a:solidFill>
              </a:rPr>
              <a:t>A complete prescription must consist of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660066"/>
                </a:solidFill>
              </a:rPr>
              <a:t>the relevant information, in definite order.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>
                <a:latin typeface="Times New Roman" pitchFamily="18" charset="0"/>
              </a:rPr>
              <a:t>FORM OF PRESCRIPTION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143000"/>
            <a:ext cx="4724400" cy="1219200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660066"/>
                </a:solidFill>
              </a:rPr>
              <a:t>Name of the patient, age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660066"/>
                </a:solidFill>
              </a:rPr>
              <a:t>and sex with address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7179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0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1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2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176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7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181600" y="0"/>
            <a:ext cx="3962400" cy="533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 SUPERSCRIPTION</a:t>
            </a:r>
          </a:p>
        </p:txBody>
      </p:sp>
      <p:sp>
        <p:nvSpPr>
          <p:cNvPr id="7173" name="Text Box 17"/>
          <p:cNvSpPr txBox="1">
            <a:spLocks noChangeArrowheads="1"/>
          </p:cNvSpPr>
          <p:nvPr/>
        </p:nvSpPr>
        <p:spPr bwMode="auto">
          <a:xfrm>
            <a:off x="990600" y="2619375"/>
            <a:ext cx="7791450" cy="408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The full name and address of the patient </a:t>
            </a:r>
          </a:p>
          <a:p>
            <a:pPr eaLnBrk="1" hangingPunct="1">
              <a:lnSpc>
                <a:spcPct val="11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is necessary on the prescription. The </a:t>
            </a:r>
          </a:p>
          <a:p>
            <a:pPr eaLnBrk="1" hangingPunct="1">
              <a:lnSpc>
                <a:spcPct val="11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physician should place it at the top of the </a:t>
            </a:r>
          </a:p>
          <a:p>
            <a:pPr eaLnBrk="1" hangingPunct="1">
              <a:lnSpc>
                <a:spcPct val="11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prescription and should be transferred to </a:t>
            </a:r>
          </a:p>
          <a:p>
            <a:pPr eaLnBrk="1" hangingPunct="1">
              <a:lnSpc>
                <a:spcPct val="11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the label by the compounder for </a:t>
            </a:r>
          </a:p>
          <a:p>
            <a:pPr eaLnBrk="1" hangingPunct="1">
              <a:lnSpc>
                <a:spcPct val="11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identification purpose. The word 'For' is </a:t>
            </a:r>
          </a:p>
          <a:p>
            <a:pPr eaLnBrk="1" hangingPunct="1">
              <a:lnSpc>
                <a:spcPct val="11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000" b="1">
                <a:solidFill>
                  <a:srgbClr val="000066"/>
                </a:solidFill>
              </a:rPr>
              <a:t>written before the name of the patient.</a:t>
            </a:r>
          </a:p>
          <a:p>
            <a:pPr>
              <a:lnSpc>
                <a:spcPct val="115000"/>
              </a:lnSpc>
            </a:pP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77724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3600" b="1">
                <a:solidFill>
                  <a:srgbClr val="660066"/>
                </a:solidFill>
              </a:rPr>
              <a:t>The symbol ‘Rx’ :</a:t>
            </a:r>
          </a:p>
          <a:p>
            <a:pPr eaLnBrk="1" hangingPunct="1">
              <a:lnSpc>
                <a:spcPct val="120000"/>
              </a:lnSpc>
            </a:pPr>
            <a:r>
              <a:rPr lang="en-US" sz="3200" b="1">
                <a:solidFill>
                  <a:srgbClr val="000066"/>
                </a:solidFill>
              </a:rPr>
              <a:t>This sign was originally employed </a:t>
            </a:r>
          </a:p>
          <a:p>
            <a:pPr eaLnBrk="1" hangingPunct="1">
              <a:lnSpc>
                <a:spcPct val="120000"/>
              </a:lnSpc>
            </a:pPr>
            <a:r>
              <a:rPr lang="en-US" sz="3200" b="1">
                <a:solidFill>
                  <a:srgbClr val="000066"/>
                </a:solidFill>
              </a:rPr>
              <a:t>as the sign of Jupiter.</a:t>
            </a:r>
          </a:p>
          <a:p>
            <a:pPr eaLnBrk="1" hangingPunct="1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sz="3200" b="1">
                <a:solidFill>
                  <a:srgbClr val="000066"/>
                </a:solidFill>
              </a:rPr>
              <a:t>It is now used as an abbreviation for the Latin word </a:t>
            </a:r>
            <a:r>
              <a:rPr lang="en-US" sz="3200" b="1">
                <a:solidFill>
                  <a:srgbClr val="660066"/>
                </a:solidFill>
              </a:rPr>
              <a:t>'recipe' - 'receive'.</a:t>
            </a:r>
            <a:r>
              <a:rPr lang="en-US" sz="3600" b="1"/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8201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2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3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4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198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819400"/>
            <a:ext cx="7924800" cy="2743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The name of the remedy together with its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potency in the desired scale is written in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this part of the prescription in that order.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The quantity of the medication as well its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66"/>
                </a:solidFill>
              </a:rPr>
              <a:t>form is also noted.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9227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28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29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30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9224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5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6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019800" y="0"/>
            <a:ext cx="3124200" cy="533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 INSCRIPTION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438400" y="1219200"/>
            <a:ext cx="548640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000" b="1">
                <a:solidFill>
                  <a:srgbClr val="660066"/>
                </a:solidFill>
              </a:rPr>
              <a:t>Name of the remedy,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000" b="1">
                <a:solidFill>
                  <a:srgbClr val="660066"/>
                </a:solidFill>
              </a:rPr>
              <a:t>its potency and its quantity. </a:t>
            </a:r>
            <a:r>
              <a:rPr lang="en-US" sz="30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defRPr/>
            </a:pPr>
            <a:endParaRPr lang="en-US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4072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3000" b="1">
                <a:solidFill>
                  <a:srgbClr val="000066"/>
                </a:solidFill>
              </a:rPr>
              <a:t>Name of the remedy with potency </a:t>
            </a:r>
          </a:p>
          <a:p>
            <a:pPr eaLnBrk="1" hangingPunct="1">
              <a:lnSpc>
                <a:spcPct val="120000"/>
              </a:lnSpc>
            </a:pPr>
            <a:r>
              <a:rPr lang="en-US" sz="3000" b="1">
                <a:solidFill>
                  <a:srgbClr val="000066"/>
                </a:solidFill>
              </a:rPr>
              <a:t>and its quantity should be written first </a:t>
            </a:r>
          </a:p>
          <a:p>
            <a:pPr eaLnBrk="1" hangingPunct="1">
              <a:lnSpc>
                <a:spcPct val="120000"/>
              </a:lnSpc>
            </a:pPr>
            <a:r>
              <a:rPr lang="en-US" sz="3000" b="1">
                <a:solidFill>
                  <a:srgbClr val="000066"/>
                </a:solidFill>
              </a:rPr>
              <a:t>and then the name and quantity of the vehicle is written.</a:t>
            </a:r>
            <a:endParaRPr lang="en-US" sz="3000">
              <a:solidFill>
                <a:srgbClr val="000066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0250" name="Line 8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1" name="Line 9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2" name="Line 10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3" name="Line 11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247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" name="Rectangle 14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" name="Rectangle 1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44" name="Text Box 16"/>
          <p:cNvSpPr txBox="1">
            <a:spLocks noChangeArrowheads="1"/>
          </p:cNvSpPr>
          <p:nvPr/>
        </p:nvSpPr>
        <p:spPr bwMode="auto">
          <a:xfrm>
            <a:off x="2667000" y="685800"/>
            <a:ext cx="4105275" cy="126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>
                <a:solidFill>
                  <a:srgbClr val="660066"/>
                </a:solidFill>
              </a:rPr>
              <a:t>Nature and quantity </a:t>
            </a:r>
          </a:p>
          <a:p>
            <a:pPr>
              <a:lnSpc>
                <a:spcPct val="120000"/>
              </a:lnSpc>
            </a:pPr>
            <a:r>
              <a:rPr lang="en-US" sz="3200" b="1">
                <a:solidFill>
                  <a:srgbClr val="660066"/>
                </a:solidFill>
              </a:rPr>
              <a:t>of various vehicles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667000"/>
            <a:ext cx="7543800" cy="3733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This part of the prescription contains the 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directions to the dispenser or pharmacist 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regarding the mode of preparation of the 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dosage form of the medication desired by 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the physician and dispensing of the 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2800" b="1" smtClean="0">
                <a:solidFill>
                  <a:srgbClr val="000066"/>
                </a:solidFill>
              </a:rPr>
              <a:t>medication with the vehicle.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92"/>
              <a:ext cx="5664" cy="4032"/>
              <a:chOff x="0" y="192"/>
              <a:chExt cx="5664" cy="4032"/>
            </a:xfrm>
          </p:grpSpPr>
          <p:sp>
            <p:nvSpPr>
              <p:cNvPr id="11275" name="Line 7"/>
              <p:cNvSpPr>
                <a:spLocks noChangeShapeType="1"/>
              </p:cNvSpPr>
              <p:nvPr/>
            </p:nvSpPr>
            <p:spPr bwMode="auto">
              <a:xfrm>
                <a:off x="432" y="1008"/>
                <a:ext cx="0" cy="3216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6" name="Line 8"/>
              <p:cNvSpPr>
                <a:spLocks noChangeShapeType="1"/>
              </p:cNvSpPr>
              <p:nvPr/>
            </p:nvSpPr>
            <p:spPr bwMode="auto">
              <a:xfrm>
                <a:off x="432" y="4224"/>
                <a:ext cx="5232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7" name="Line 9"/>
              <p:cNvSpPr>
                <a:spLocks noChangeShapeType="1"/>
              </p:cNvSpPr>
              <p:nvPr/>
            </p:nvSpPr>
            <p:spPr bwMode="auto">
              <a:xfrm flipV="1">
                <a:off x="5664" y="192"/>
                <a:ext cx="0" cy="4032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8" name="Line 10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664" cy="0"/>
              </a:xfrm>
              <a:prstGeom prst="line">
                <a:avLst/>
              </a:prstGeom>
              <a:noFill/>
              <a:ln w="12700" cap="sq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272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13"/>
              <p:cNvSpPr>
                <a:spLocks noChangeArrowheads="1"/>
              </p:cNvSpPr>
              <p:nvPr/>
            </p:nvSpPr>
            <p:spPr bwMode="auto">
              <a:xfrm>
                <a:off x="5520" y="4128"/>
                <a:ext cx="240" cy="192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4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48" cy="4176"/>
              </a:xfrm>
              <a:prstGeom prst="rect">
                <a:avLst/>
              </a:prstGeom>
              <a:solidFill>
                <a:srgbClr val="2256BE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715000" y="0"/>
            <a:ext cx="3429000" cy="533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 SUBSCRIPTION</a:t>
            </a:r>
          </a:p>
        </p:txBody>
      </p:sp>
      <p:sp>
        <p:nvSpPr>
          <p:cNvPr id="11269" name="Text Box 17"/>
          <p:cNvSpPr txBox="1">
            <a:spLocks noChangeArrowheads="1"/>
          </p:cNvSpPr>
          <p:nvPr/>
        </p:nvSpPr>
        <p:spPr bwMode="auto">
          <a:xfrm>
            <a:off x="2362200" y="979488"/>
            <a:ext cx="4754563" cy="1306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660066"/>
                </a:solidFill>
              </a:rPr>
              <a:t>Instructions and directions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660066"/>
                </a:solidFill>
              </a:rPr>
              <a:t>for the dispenser </a:t>
            </a:r>
          </a:p>
          <a:p>
            <a:endParaRPr lang="en-US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1042</Words>
  <Application>Microsoft Office PowerPoint</Application>
  <PresentationFormat>On-screen Show (4:3)</PresentationFormat>
  <Paragraphs>178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PRESCRIPTION</vt:lpstr>
      <vt:lpstr>Slide 2</vt:lpstr>
      <vt:lpstr>Slide 3</vt:lpstr>
      <vt:lpstr>FORM OF PRESCRIPTION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GUIDELINES FOR PRESCRIBERS</vt:lpstr>
      <vt:lpstr>Slide 19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New</cp:lastModifiedBy>
  <cp:revision>2</cp:revision>
  <dcterms:created xsi:type="dcterms:W3CDTF">2019-10-30T05:37:22Z</dcterms:created>
  <dcterms:modified xsi:type="dcterms:W3CDTF">2019-10-30T05:37:41Z</dcterms:modified>
</cp:coreProperties>
</file>